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7E9AD-BAEF-49A3-854D-93782BB28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EE9489-01BF-479A-BAE5-1157760A1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96F3E-2546-4CEC-BD26-9010C9EF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3063F-584E-4A2C-808F-258E410B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417B9-0278-4458-96B4-6DC956827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1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1C353-CD87-4FFF-A45A-91711045B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F7995-F632-4DA5-9E3B-F1912F4B4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35BA2-2AA7-41F0-9E7E-DC68EAFC6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3AFCD-E983-4E50-B340-68170F925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4CE58-FA20-43A7-9FD6-5811CA84C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6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84835B-2237-47EC-BF7F-E0223532F3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58C603-45DC-4E41-846A-2BE8D3C54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C495E-7CA1-4B5D-8B08-4BC429DC4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0B2CE-32EA-43A1-A026-0559C1A1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A56E1-5BAF-4579-9D90-19BD1064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15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2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79D252-E493-5940-82E6-BA0AF03586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-2211" r="9827" b="52018"/>
          <a:stretch/>
        </p:blipFill>
        <p:spPr>
          <a:xfrm>
            <a:off x="4778300" y="3029461"/>
            <a:ext cx="7413701" cy="38285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5F9810-D96A-6246-995B-8B1B7E2E8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848" y="2"/>
            <a:ext cx="936295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BA6F3-2EEB-9149-9441-572C950CB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481" y="2656112"/>
            <a:ext cx="4141521" cy="263902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342900" indent="0">
              <a:buNone/>
              <a:defRPr>
                <a:solidFill>
                  <a:schemeClr val="tx1"/>
                </a:solidFill>
              </a:defRPr>
            </a:lvl2pPr>
            <a:lvl3pPr marL="685800" indent="0">
              <a:buNone/>
              <a:defRPr>
                <a:solidFill>
                  <a:schemeClr val="tx1"/>
                </a:solidFill>
              </a:defRPr>
            </a:lvl3pPr>
            <a:lvl4pPr marL="1028700" indent="0">
              <a:buNone/>
              <a:defRPr>
                <a:solidFill>
                  <a:schemeClr val="tx1"/>
                </a:solidFill>
              </a:defRPr>
            </a:lvl4pPr>
            <a:lvl5pPr marL="13716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16631-C37C-A84D-8D6A-FFBF47895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FF6D-5FD2-A847-8599-D7B37E65F8CD}" type="slidenum">
              <a:rPr lang="en-US" smtClean="0"/>
              <a:pPr/>
              <a:t>‹#›</a:t>
            </a:fld>
            <a:r>
              <a:rPr lang="en-US"/>
              <a:t>  |  George Mason University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AEF05CB-F316-934E-B86D-9CFE46F4AC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4481" y="1865822"/>
            <a:ext cx="4141521" cy="620712"/>
          </a:xfrm>
        </p:spPr>
        <p:txBody>
          <a:bodyPr/>
          <a:lstStyle>
            <a:lvl1pPr marL="0" indent="0">
              <a:buNone/>
              <a:defRPr b="1" i="0">
                <a:solidFill>
                  <a:schemeClr val="accent3"/>
                </a:solidFill>
                <a:latin typeface="+mn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475F4D-9F07-5F47-A8B1-AAA0CBBD2472}"/>
              </a:ext>
            </a:extLst>
          </p:cNvPr>
          <p:cNvSpPr/>
          <p:nvPr userDrawn="1"/>
        </p:nvSpPr>
        <p:spPr>
          <a:xfrm>
            <a:off x="0" y="0"/>
            <a:ext cx="1371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6AA5C46-E0B7-1345-B758-D0DB3661F37E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513781" y="2656112"/>
            <a:ext cx="4141521" cy="263902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342900" indent="0">
              <a:buNone/>
              <a:defRPr>
                <a:solidFill>
                  <a:schemeClr val="tx1"/>
                </a:solidFill>
              </a:defRPr>
            </a:lvl2pPr>
            <a:lvl3pPr marL="685800" indent="0">
              <a:buNone/>
              <a:defRPr>
                <a:solidFill>
                  <a:schemeClr val="tx1"/>
                </a:solidFill>
              </a:defRPr>
            </a:lvl3pPr>
            <a:lvl4pPr marL="1028700" indent="0">
              <a:buNone/>
              <a:defRPr>
                <a:solidFill>
                  <a:schemeClr val="tx1"/>
                </a:solidFill>
              </a:defRPr>
            </a:lvl4pPr>
            <a:lvl5pPr marL="13716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5E0D3AA4-66FF-5245-ABC6-84D832374DE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513781" y="1865822"/>
            <a:ext cx="4141521" cy="620712"/>
          </a:xfrm>
        </p:spPr>
        <p:txBody>
          <a:bodyPr/>
          <a:lstStyle>
            <a:lvl1pPr marL="0" indent="0">
              <a:buNone/>
              <a:defRPr b="1" i="0">
                <a:solidFill>
                  <a:schemeClr val="accent3"/>
                </a:solidFill>
                <a:latin typeface="+mn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0AB103D-E2C4-5841-9033-7FE6862B30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7309" t="-7828" r="41393"/>
          <a:stretch/>
        </p:blipFill>
        <p:spPr>
          <a:xfrm>
            <a:off x="1" y="0"/>
            <a:ext cx="1277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26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E50E5-18C0-407C-BB5A-2F26E896F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EA6AF-13F4-4242-B566-6F254CAC4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48EC2-E95A-4BCB-84A0-0096F826C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25480-0E92-4061-B514-FE66FC374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1C02E-B1CA-4753-BCCF-5C3A85C4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3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B8C5C-C9A2-478C-8202-5CC07032A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7FB34-8786-4C90-B7C1-077533904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20CAB-21EB-439B-AD02-C0532BAB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72010-26A4-4EBB-8A12-1EAEDED3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7E9E6-E171-4FE6-B18E-3C27E8BE2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5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233E5-8694-4372-824B-D0DB807A7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CFA4C-3B7A-428D-911C-7F0A08E35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463D0-A03A-4B8C-A6A0-18FC037FF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4F216-00C5-4FE8-8AE2-74F6EECA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702E6-F1EE-451E-AFB9-FB1C3DC68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19066-562D-460A-A32E-A9B5E2AB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3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CAE7-05F6-427E-BB2F-10713AEF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EA05B-7FDB-42CB-A772-A3C7EB2EF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6BBC3-4888-4113-9D02-83631FFB1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95E575-5352-4276-A911-F4546D0FB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AFA475-C942-4213-8AD5-5D3ACC0128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E1F53B-382A-4200-9496-07926DF7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514CE5-B739-4184-8193-1F1C18346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00926-14E6-4302-A7E0-73CAD810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0A962-668A-4C3A-8F3B-38B85056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BCC133-A268-47FC-B088-2767E4C6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11F074-3A06-4613-9E01-D5A844F3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B5DEC-7D4D-4F03-AEA2-163E2C484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8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220F7A-0ABD-4145-8414-6C7BC3C58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6E0139-35B5-4D82-A88D-78B1C2C6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7F723-4782-48CE-BB13-CD276EA5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5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C0FE-62C6-48E8-8890-B7468D0F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2D58F-8DAC-47E4-AD52-F1A9DF4F8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ADBB3-1BF2-447E-AFB7-FD4065377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3D186-6F0F-455B-A7EC-4B0DBA5A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A69B88-E92E-4DD8-8EFD-147AF3D13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31F42-A935-4F14-AAF5-C2870429A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18B93-0F17-4D39-A2C8-EBF3F91F9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9E44F-84EC-45DD-98BF-7B2B975C7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FDC54-83BD-48A3-9035-B298E7EAE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AB867-0782-4930-868B-C8D1E18F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03522B-A6DA-4635-8445-77CE905E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4B862-E126-4BD9-A00F-27099FFD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8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79E93B-947B-4D95-9AEB-B7E2D031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728E2-D182-4971-9D0F-3A3AE0227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9E6E1-BECC-43B9-98AE-112D5AB14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55F23-EC94-4C17-A77E-017ECA802CB1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1F8B6-86AD-4106-A8E1-CE93DA8EE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B922-B869-4F11-BE3E-8298C8F79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AB6EB-79B7-45E3-80DC-26B40013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7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B493D-3FBC-44D7-8FEF-1DE96597A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418" y="0"/>
            <a:ext cx="9362953" cy="1325563"/>
          </a:xfrm>
        </p:spPr>
        <p:txBody>
          <a:bodyPr/>
          <a:lstStyle/>
          <a:p>
            <a:r>
              <a:rPr lang="en-US" dirty="0"/>
              <a:t>University Catalog production timeline 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1DCFC77-E308-4EE5-B2EA-E5AC13E41F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30418" y="1308814"/>
            <a:ext cx="894613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Georgia" panose="02040502050405020303" pitchFamily="18" charset="0"/>
                <a:ea typeface="Calibri" panose="020F0502020204030204" pitchFamily="34" charset="0"/>
              </a:rPr>
              <a:t>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ur </a:t>
            </a:r>
            <a:r>
              <a:rPr kumimoji="0" lang="en-US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current timeline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is: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 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Colleges have from the first week of August to the first week of March to update their content.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The Office of the University Registrar then reviews all changes, deletions, and additions for policy compliance.  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The catalog is published each year in the first week of April.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 -----------------------------------------------------------------------------------------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 the </a:t>
            </a:r>
            <a:r>
              <a:rPr kumimoji="0" lang="en-US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new timeline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, the first Friday in June well serve as the our publication date, so the schedule for the 22-23 catalog would now be: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 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Final catalog deadline by Friday, April 29th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</a:t>
            </a:r>
          </a:p>
          <a:p>
            <a:pPr marL="342900"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200">
                <a:latin typeface="Georgia" panose="02040502050405020303" pitchFamily="18" charset="0"/>
                <a:ea typeface="Times New Roman" panose="02020603050405020304" pitchFamily="18" charset="0"/>
              </a:rPr>
              <a:t>(changes/proposals need full approval)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Catalog Review: May 2- 30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Publication: June 3. 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348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University Catalog production timeline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Catalog production timeline</dc:title>
  <dc:creator>Tom Butler</dc:creator>
  <cp:lastModifiedBy>gregory craft</cp:lastModifiedBy>
  <cp:revision>2</cp:revision>
  <dcterms:created xsi:type="dcterms:W3CDTF">2021-09-14T14:14:05Z</dcterms:created>
  <dcterms:modified xsi:type="dcterms:W3CDTF">2021-09-15T19:55:13Z</dcterms:modified>
</cp:coreProperties>
</file>